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</p:sldIdLst>
  <p:sldSz cy="5143500" cx="9144000"/>
  <p:notesSz cx="6858000" cy="9144000"/>
  <p:embeddedFontLst>
    <p:embeddedFont>
      <p:font typeface="Plus Jakarta Sans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300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13FCA5F-5B6B-4D0D-82AB-C545CAE22026}">
  <a:tblStyle styleId="{B13FCA5F-5B6B-4D0D-82AB-C545CAE220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300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lusJakartaSans-bold.fntdata"/><Relationship Id="rId10" Type="http://schemas.openxmlformats.org/officeDocument/2006/relationships/font" Target="fonts/PlusJakartaSans-regular.fntdata"/><Relationship Id="rId13" Type="http://schemas.openxmlformats.org/officeDocument/2006/relationships/font" Target="fonts/PlusJakartaSans-boldItalic.fntdata"/><Relationship Id="rId12" Type="http://schemas.openxmlformats.org/officeDocument/2006/relationships/font" Target="fonts/PlusJakarta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2cfa7ad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2cfa7ad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62cfa7ad2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62cfa7ad2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(Rafa Avila)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 </a:t>
            </a:r>
            <a:r>
              <a:rPr b="1" lang="pt-BR">
                <a:solidFill>
                  <a:schemeClr val="dk1"/>
                </a:solidFill>
              </a:rPr>
              <a:t>Não faria sentido:</a:t>
            </a:r>
            <a:r>
              <a:rPr lang="pt-BR">
                <a:solidFill>
                  <a:schemeClr val="dk1"/>
                </a:solidFill>
              </a:rPr>
              <a:t> </a:t>
            </a:r>
            <a:r>
              <a:rPr lang="pt-BR"/>
              <a:t>Sessões e Taxa de Conversão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 </a:t>
            </a:r>
            <a:r>
              <a:rPr b="1" lang="pt-BR"/>
              <a:t>Faria Sentido:</a:t>
            </a:r>
            <a:r>
              <a:rPr lang="pt-BR"/>
              <a:t> Número de Impressões e Alcance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(Rodrigo Padrão)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 </a:t>
            </a:r>
            <a:r>
              <a:rPr b="1" lang="pt-BR"/>
              <a:t>Com site:</a:t>
            </a:r>
            <a:r>
              <a:rPr lang="pt-BR"/>
              <a:t> Leads da semana, </a:t>
            </a:r>
            <a:r>
              <a:rPr lang="pt-BR">
                <a:solidFill>
                  <a:schemeClr val="dk1"/>
                </a:solidFill>
              </a:rPr>
              <a:t>Investimento semanal, </a:t>
            </a:r>
            <a:r>
              <a:rPr lang="pt-BR"/>
              <a:t>CPL, Sessões, CPS, Taxa de Conversão (Leads/Nº Sessões)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 </a:t>
            </a:r>
            <a:r>
              <a:rPr b="1" lang="pt-BR"/>
              <a:t>Sem site:</a:t>
            </a:r>
            <a:r>
              <a:rPr lang="pt-BR"/>
              <a:t> </a:t>
            </a:r>
            <a:r>
              <a:rPr lang="pt-BR">
                <a:solidFill>
                  <a:schemeClr val="dk1"/>
                </a:solidFill>
              </a:rPr>
              <a:t>Leads da semana, CPL, Investimento semanal, Impressões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</a:rPr>
              <a:t>Olhando para frente: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&gt; Ganho de seguidores, engajamento, outras métricas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accent3"/>
                </a:solidFill>
              </a:rPr>
              <a:t>Puxar Leads do GA4 </a:t>
            </a:r>
            <a:endParaRPr b="1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62cfa7ad2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62cfa7ad2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Sem site, adicionar: Alcance, Impressões, Cliques, Número de leads, CPL, manter visualização de criativos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2164350" y="1444050"/>
            <a:ext cx="4815300" cy="2255400"/>
          </a:xfrm>
          <a:prstGeom prst="roundRect">
            <a:avLst>
              <a:gd fmla="val 16667" name="adj"/>
            </a:avLst>
          </a:prstGeom>
          <a:solidFill>
            <a:srgbClr val="05030A">
              <a:alpha val="39760"/>
            </a:srgbClr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795700" y="1697416"/>
            <a:ext cx="35526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Report </a:t>
            </a:r>
            <a:r>
              <a:rPr b="1" lang="pt-BR" sz="3200">
                <a:solidFill>
                  <a:schemeClr val="lt1"/>
                </a:solidFill>
              </a:rPr>
              <a:t>{{freq}}</a:t>
            </a:r>
            <a:endParaRPr b="1" sz="3200">
              <a:solidFill>
                <a:schemeClr val="lt1"/>
              </a:solidFill>
            </a:endParaRPr>
          </a:p>
        </p:txBody>
      </p:sp>
      <p:pic>
        <p:nvPicPr>
          <p:cNvPr id="56" name="Google Shape;56;p13" title="Logo-Turbo-branca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0827" y="4177049"/>
            <a:ext cx="2354427" cy="8541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4052067" y="3356941"/>
            <a:ext cx="2773200" cy="3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Período: </a:t>
            </a:r>
            <a:r>
              <a:rPr lang="pt-BR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{{periodo}}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257650" y="2166402"/>
            <a:ext cx="4628700" cy="12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{{cliente}}</a:t>
            </a:r>
            <a:endParaRPr b="1" sz="3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1260600" y="1261575"/>
            <a:ext cx="6622800" cy="3304500"/>
          </a:xfrm>
          <a:prstGeom prst="roundRect">
            <a:avLst>
              <a:gd fmla="val 4460" name="adj"/>
            </a:avLst>
          </a:prstGeom>
          <a:solidFill>
            <a:srgbClr val="05030A">
              <a:alpha val="74700"/>
            </a:srgbClr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2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 title="Logo Turbo Redond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14988" y="197484"/>
            <a:ext cx="540001" cy="5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2832150" y="424403"/>
            <a:ext cx="347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Dados Gerais</a:t>
            </a:r>
            <a:endParaRPr b="1" sz="2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cxnSp>
        <p:nvCxnSpPr>
          <p:cNvPr id="66" name="Google Shape;66;p14"/>
          <p:cNvCxnSpPr/>
          <p:nvPr/>
        </p:nvCxnSpPr>
        <p:spPr>
          <a:xfrm flipH="1">
            <a:off x="5297345" y="1508175"/>
            <a:ext cx="3600" cy="28800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4"/>
          <p:cNvSpPr txBox="1"/>
          <p:nvPr/>
        </p:nvSpPr>
        <p:spPr>
          <a:xfrm>
            <a:off x="1873539" y="1462547"/>
            <a:ext cx="2716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Resultado {{freq}}</a:t>
            </a:r>
            <a:endParaRPr b="1" sz="16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5520290" y="1462538"/>
            <a:ext cx="2141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Visão Mensal</a:t>
            </a:r>
            <a:endParaRPr b="1" sz="16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69" name="Google Shape;69;p14" title="barra_faturamento"/>
          <p:cNvSpPr/>
          <p:nvPr/>
        </p:nvSpPr>
        <p:spPr>
          <a:xfrm>
            <a:off x="5690990" y="2644568"/>
            <a:ext cx="1800000" cy="203100"/>
          </a:xfrm>
          <a:prstGeom prst="roundRect">
            <a:avLst>
              <a:gd fmla="val 43614" name="adj"/>
            </a:avLst>
          </a:prstGeom>
          <a:solidFill>
            <a:srgbClr val="27F5B0"/>
          </a:solidFill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4" title="barra_investimento"/>
          <p:cNvSpPr/>
          <p:nvPr/>
        </p:nvSpPr>
        <p:spPr>
          <a:xfrm>
            <a:off x="5690990" y="3951487"/>
            <a:ext cx="1800000" cy="203100"/>
          </a:xfrm>
          <a:prstGeom prst="roundRect">
            <a:avLst>
              <a:gd fmla="val 43614" name="adj"/>
            </a:avLst>
          </a:prstGeom>
          <a:solidFill>
            <a:srgbClr val="4AA6F7"/>
          </a:solidFill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2997600" y="886103"/>
            <a:ext cx="31488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Apresenta visão consolidada de todos os resultados do negócio (soma de todas as fontes)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pSp>
        <p:nvGrpSpPr>
          <p:cNvPr id="72" name="Google Shape;72;p14"/>
          <p:cNvGrpSpPr/>
          <p:nvPr/>
        </p:nvGrpSpPr>
        <p:grpSpPr>
          <a:xfrm>
            <a:off x="5469140" y="1815866"/>
            <a:ext cx="2243700" cy="1255011"/>
            <a:chOff x="5968025" y="1942675"/>
            <a:chExt cx="2243700" cy="1255011"/>
          </a:xfrm>
        </p:grpSpPr>
        <p:sp>
          <p:nvSpPr>
            <p:cNvPr id="73" name="Google Shape;73;p14"/>
            <p:cNvSpPr txBox="1"/>
            <p:nvPr/>
          </p:nvSpPr>
          <p:spPr>
            <a:xfrm>
              <a:off x="6019175" y="1942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Leads do Mês</a:t>
              </a:r>
              <a:endParaRPr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74" name="Google Shape;74;p14"/>
            <p:cNvSpPr txBox="1"/>
            <p:nvPr/>
          </p:nvSpPr>
          <p:spPr>
            <a:xfrm>
              <a:off x="5968025" y="2230036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{{lead_mes}}</a:t>
              </a:r>
              <a:endParaRPr b="1" baseline="30000" sz="1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75" name="Google Shape;75;p14"/>
            <p:cNvSpPr txBox="1"/>
            <p:nvPr/>
          </p:nvSpPr>
          <p:spPr>
            <a:xfrm>
              <a:off x="6154475" y="2548174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{{meta_lead}}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é a meta do mês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76" name="Google Shape;76;p14"/>
            <p:cNvSpPr txBox="1"/>
            <p:nvPr/>
          </p:nvSpPr>
          <p:spPr>
            <a:xfrm>
              <a:off x="6153275" y="2994586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{{per_meta_lead}}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da meta foi atingida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77" name="Google Shape;77;p14" title="barra_faturamento"/>
            <p:cNvSpPr/>
            <p:nvPr/>
          </p:nvSpPr>
          <p:spPr>
            <a:xfrm>
              <a:off x="6189875" y="2770627"/>
              <a:ext cx="1800000" cy="203100"/>
            </a:xfrm>
            <a:prstGeom prst="roundRect">
              <a:avLst>
                <a:gd fmla="val 43614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76925" lIns="176925" spcFirstLastPara="1" rIns="176925" wrap="square" tIns="1769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t/>
              </a:r>
              <a:endPara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" name="Google Shape;78;p14"/>
          <p:cNvGrpSpPr/>
          <p:nvPr/>
        </p:nvGrpSpPr>
        <p:grpSpPr>
          <a:xfrm>
            <a:off x="5469140" y="3127587"/>
            <a:ext cx="2243700" cy="1250200"/>
            <a:chOff x="5968025" y="3360675"/>
            <a:chExt cx="2243700" cy="1250200"/>
          </a:xfrm>
        </p:grpSpPr>
        <p:sp>
          <p:nvSpPr>
            <p:cNvPr id="79" name="Google Shape;79;p14"/>
            <p:cNvSpPr txBox="1"/>
            <p:nvPr/>
          </p:nvSpPr>
          <p:spPr>
            <a:xfrm>
              <a:off x="6019175" y="3360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Investimento do Mês</a:t>
              </a:r>
              <a:endParaRPr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80" name="Google Shape;80;p14"/>
            <p:cNvSpPr txBox="1"/>
            <p:nvPr/>
          </p:nvSpPr>
          <p:spPr>
            <a:xfrm>
              <a:off x="5968025" y="3648036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{{inv_mes}}</a:t>
              </a:r>
              <a:endParaRPr b="1" sz="16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81" name="Google Shape;81;p14"/>
            <p:cNvSpPr txBox="1"/>
            <p:nvPr/>
          </p:nvSpPr>
          <p:spPr>
            <a:xfrm>
              <a:off x="6154475" y="3961363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{{meta_inv}}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é a meta do mês</a:t>
              </a:r>
              <a:endParaRPr b="1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82" name="Google Shape;82;p14"/>
            <p:cNvSpPr txBox="1"/>
            <p:nvPr/>
          </p:nvSpPr>
          <p:spPr>
            <a:xfrm>
              <a:off x="6153275" y="4407775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{{per_meta_inv}}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da meta foi atingida</a:t>
              </a:r>
              <a:endParaRPr b="1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83" name="Google Shape;83;p14" title="barra_faturamento"/>
            <p:cNvSpPr/>
            <p:nvPr/>
          </p:nvSpPr>
          <p:spPr>
            <a:xfrm>
              <a:off x="6189875" y="4183817"/>
              <a:ext cx="1800000" cy="203100"/>
            </a:xfrm>
            <a:prstGeom prst="roundRect">
              <a:avLst>
                <a:gd fmla="val 43614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76925" lIns="176925" spcFirstLastPara="1" rIns="176925" wrap="square" tIns="1769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t/>
              </a:r>
              <a:endPara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" name="Google Shape;84;p14"/>
          <p:cNvSpPr txBox="1"/>
          <p:nvPr/>
        </p:nvSpPr>
        <p:spPr>
          <a:xfrm>
            <a:off x="1366780" y="2702657"/>
            <a:ext cx="18732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{{lead_sem_comp}} 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85" name="Google Shape;85;p14"/>
          <p:cNvSpPr txBox="1"/>
          <p:nvPr/>
        </p:nvSpPr>
        <p:spPr>
          <a:xfrm>
            <a:off x="3219100" y="2702657"/>
            <a:ext cx="18732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{{inv_sem_comp}}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86" name="Google Shape;86;p14"/>
          <p:cNvSpPr txBox="1"/>
          <p:nvPr/>
        </p:nvSpPr>
        <p:spPr>
          <a:xfrm>
            <a:off x="1263225" y="2395203"/>
            <a:ext cx="2079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160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{{lead_sem}}</a:t>
            </a:r>
            <a:endParaRPr b="1" sz="17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87" name="Google Shape;87;p14"/>
          <p:cNvSpPr txBox="1"/>
          <p:nvPr/>
        </p:nvSpPr>
        <p:spPr>
          <a:xfrm>
            <a:off x="2325707" y="2348537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{{var_lead_sem}}</a:t>
            </a:r>
            <a:endParaRPr b="1" sz="700">
              <a:solidFill>
                <a:srgbClr val="4ED3A5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88" name="Google Shape;88;p14"/>
          <p:cNvSpPr txBox="1"/>
          <p:nvPr/>
        </p:nvSpPr>
        <p:spPr>
          <a:xfrm>
            <a:off x="3035853" y="2396135"/>
            <a:ext cx="2243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{{inv_sem}}</a:t>
            </a:r>
            <a:endParaRPr b="1" sz="17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89" name="Google Shape;89;p14"/>
          <p:cNvSpPr txBox="1"/>
          <p:nvPr/>
        </p:nvSpPr>
        <p:spPr>
          <a:xfrm>
            <a:off x="4466417" y="2372960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{{var_inv_sem}}</a:t>
            </a:r>
            <a:endParaRPr b="1" sz="600">
              <a:solidFill>
                <a:srgbClr val="4ED3A5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0" name="Google Shape;90;p14"/>
          <p:cNvSpPr txBox="1"/>
          <p:nvPr/>
        </p:nvSpPr>
        <p:spPr>
          <a:xfrm>
            <a:off x="1345270" y="2094600"/>
            <a:ext cx="19155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Lead </a:t>
            </a: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{{freq}}</a:t>
            </a:r>
            <a:endParaRPr sz="12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3202482" y="2094600"/>
            <a:ext cx="19155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Investimento  </a:t>
            </a: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{{freq}}</a:t>
            </a:r>
            <a:endParaRPr sz="12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2" name="Google Shape;92;p14"/>
          <p:cNvSpPr txBox="1"/>
          <p:nvPr/>
        </p:nvSpPr>
        <p:spPr>
          <a:xfrm>
            <a:off x="1323600" y="500096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Analisado: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{{periodo}}</a:t>
            </a:r>
            <a:endParaRPr sz="8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1323600" y="808600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Comparado: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{{periodo_comp}}</a:t>
            </a:r>
            <a:endParaRPr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1367218" y="3845657"/>
            <a:ext cx="18732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{{imp_comp}} 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3219538" y="3845657"/>
            <a:ext cx="18732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{{cpl_comp}}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1263662" y="3538203"/>
            <a:ext cx="2079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160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{{imp}}</a:t>
            </a:r>
            <a:endParaRPr b="1" sz="17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2554745" y="3491537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{{var_imp}}</a:t>
            </a:r>
            <a:endParaRPr b="1" sz="700">
              <a:solidFill>
                <a:srgbClr val="4ED3A5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3036290" y="3539135"/>
            <a:ext cx="2243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{{cpl}}</a:t>
            </a:r>
            <a:endParaRPr b="1" sz="17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4466854" y="3515960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</a:t>
            </a: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ar</a:t>
            </a: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_cpl}}</a:t>
            </a:r>
            <a:endParaRPr b="1" sz="600">
              <a:solidFill>
                <a:srgbClr val="4ED3A5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1345707" y="3237600"/>
            <a:ext cx="19155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Impressões</a:t>
            </a:r>
            <a:endParaRPr sz="12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3202920" y="3237600"/>
            <a:ext cx="19155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Custo por Lead</a:t>
            </a:r>
            <a:endParaRPr sz="12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/>
        </p:nvSpPr>
        <p:spPr>
          <a:xfrm>
            <a:off x="2997600" y="878003"/>
            <a:ext cx="31488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Nesta seção apresentamos os resultados em Meta Ads (Facebook &amp; Instagram)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107" name="Google Shape;107;p15" title="Logo Turbo Redond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14988" y="197484"/>
            <a:ext cx="540001" cy="5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/>
          <p:nvPr/>
        </p:nvSpPr>
        <p:spPr>
          <a:xfrm>
            <a:off x="612000" y="1262050"/>
            <a:ext cx="7920000" cy="3780000"/>
          </a:xfrm>
          <a:prstGeom prst="roundRect">
            <a:avLst>
              <a:gd fmla="val 4460" name="adj"/>
            </a:avLst>
          </a:prstGeom>
          <a:solidFill>
            <a:srgbClr val="05030A">
              <a:alpha val="74700"/>
            </a:srgbClr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2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 txBox="1"/>
          <p:nvPr/>
        </p:nvSpPr>
        <p:spPr>
          <a:xfrm>
            <a:off x="2832150" y="424403"/>
            <a:ext cx="347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.     Facebook</a:t>
            </a:r>
            <a:endParaRPr b="1" sz="2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pSp>
        <p:nvGrpSpPr>
          <p:cNvPr id="110" name="Google Shape;110;p15"/>
          <p:cNvGrpSpPr/>
          <p:nvPr/>
        </p:nvGrpSpPr>
        <p:grpSpPr>
          <a:xfrm>
            <a:off x="494372" y="1425830"/>
            <a:ext cx="2243700" cy="811160"/>
            <a:chOff x="858950" y="1466675"/>
            <a:chExt cx="2243700" cy="811160"/>
          </a:xfrm>
        </p:grpSpPr>
        <p:sp>
          <p:nvSpPr>
            <p:cNvPr id="111" name="Google Shape;111;p15"/>
            <p:cNvSpPr txBox="1"/>
            <p:nvPr/>
          </p:nvSpPr>
          <p:spPr>
            <a:xfrm>
              <a:off x="910100" y="1466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Número de Leads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12" name="Google Shape;112;p15"/>
            <p:cNvSpPr txBox="1"/>
            <p:nvPr/>
          </p:nvSpPr>
          <p:spPr>
            <a:xfrm>
              <a:off x="858950" y="1768213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{{lead_face}}</a:t>
              </a:r>
              <a:endParaRPr b="1" baseline="30000" sz="1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13" name="Google Shape;113;p15"/>
            <p:cNvSpPr txBox="1"/>
            <p:nvPr/>
          </p:nvSpPr>
          <p:spPr>
            <a:xfrm>
              <a:off x="1044200" y="2074735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{{lead_face_comp}} 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114" name="Google Shape;114;p15"/>
          <p:cNvGrpSpPr/>
          <p:nvPr/>
        </p:nvGrpSpPr>
        <p:grpSpPr>
          <a:xfrm>
            <a:off x="2074474" y="1425830"/>
            <a:ext cx="2243700" cy="811160"/>
            <a:chOff x="3289350" y="1321450"/>
            <a:chExt cx="2243700" cy="811160"/>
          </a:xfrm>
        </p:grpSpPr>
        <p:sp>
          <p:nvSpPr>
            <p:cNvPr id="115" name="Google Shape;115;p15"/>
            <p:cNvSpPr txBox="1"/>
            <p:nvPr/>
          </p:nvSpPr>
          <p:spPr>
            <a:xfrm>
              <a:off x="3340500" y="1321450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Valor Investido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16" name="Google Shape;116;p15"/>
            <p:cNvSpPr txBox="1"/>
            <p:nvPr/>
          </p:nvSpPr>
          <p:spPr>
            <a:xfrm>
              <a:off x="3289350" y="1622988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{{inv_face}}</a:t>
              </a:r>
              <a:endParaRPr b="1" baseline="30000" sz="1800">
                <a:solidFill>
                  <a:srgbClr val="E06666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17" name="Google Shape;117;p15"/>
            <p:cNvSpPr txBox="1"/>
            <p:nvPr/>
          </p:nvSpPr>
          <p:spPr>
            <a:xfrm>
              <a:off x="3474600" y="1929510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{{inv_face_comp}}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pic>
        <p:nvPicPr>
          <p:cNvPr id="118" name="Google Shape;11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8713" y="439958"/>
            <a:ext cx="360000" cy="3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5"/>
          <p:cNvSpPr txBox="1"/>
          <p:nvPr/>
        </p:nvSpPr>
        <p:spPr>
          <a:xfrm>
            <a:off x="5320276" y="1450253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Custo p/ Lead</a:t>
            </a:r>
            <a:endParaRPr b="1"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20" name="Google Shape;120;p15"/>
          <p:cNvSpPr txBox="1"/>
          <p:nvPr/>
        </p:nvSpPr>
        <p:spPr>
          <a:xfrm>
            <a:off x="5420325" y="1727350"/>
            <a:ext cx="1414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{{cpl_face}}</a:t>
            </a:r>
            <a:endParaRPr b="1" baseline="30000" sz="1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21" name="Google Shape;121;p15"/>
          <p:cNvSpPr txBox="1"/>
          <p:nvPr/>
        </p:nvSpPr>
        <p:spPr>
          <a:xfrm>
            <a:off x="5320275" y="2009429"/>
            <a:ext cx="15099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{{cpl_face_comp}}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aphicFrame>
        <p:nvGraphicFramePr>
          <p:cNvPr descr="TabelaCampanhasMeta" id="122" name="Google Shape;122;p15" title="TabelaCampanhasMeta"/>
          <p:cNvGraphicFramePr/>
          <p:nvPr/>
        </p:nvGraphicFramePr>
        <p:xfrm>
          <a:off x="952488" y="268204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{B13FCA5F-5B6B-4D0D-82AB-C545CAE22026}</a:tableStyleId>
              </a:tblPr>
              <a:tblGrid>
                <a:gridCol w="2579175"/>
                <a:gridCol w="983800"/>
                <a:gridCol w="921625"/>
                <a:gridCol w="859125"/>
                <a:gridCol w="949375"/>
                <a:gridCol w="945925"/>
              </a:tblGrid>
              <a:tr h="356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Anúncio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Leads ↓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Custo por Lead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Valor Investido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Taxa de Conversão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Impressões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indent="0" lvl="0" marL="323999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 {{nome_adf1}} 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57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{{nome_adf2}}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{{lead_adf2}}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{{cpl_adf2}}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{{inv_adf2}}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{{lpi_adf2}}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{{imp_adf2}}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{{nome_adf3}}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{{lead_adf3}}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{{cpl_adf3}}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{{inv_adf3}}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{{lpi_adf3}}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{{imp_adf3}}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57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{{nome_adf4}}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{{lead_adf4}}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{{cpl_adf4}}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{{inv_adf4}}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{{lpi_adf4}}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{{nome_adf5}}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{{lead_adf5}}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{{cpl_adf5}}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{{inv_adf5}}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{{lpi_adf5}}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23" name="Google Shape;123;p15"/>
          <p:cNvSpPr txBox="1"/>
          <p:nvPr/>
        </p:nvSpPr>
        <p:spPr>
          <a:xfrm>
            <a:off x="4016774" y="1450253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Impressões</a:t>
            </a:r>
            <a:endParaRPr b="1"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24" name="Google Shape;124;p15"/>
          <p:cNvSpPr txBox="1"/>
          <p:nvPr/>
        </p:nvSpPr>
        <p:spPr>
          <a:xfrm>
            <a:off x="4116824" y="1727355"/>
            <a:ext cx="1309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{{imp}}</a:t>
            </a:r>
            <a:endParaRPr b="1" baseline="30000" sz="1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25" name="Google Shape;125;p15"/>
          <p:cNvSpPr txBox="1"/>
          <p:nvPr/>
        </p:nvSpPr>
        <p:spPr>
          <a:xfrm>
            <a:off x="4042075" y="2009425"/>
            <a:ext cx="14607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{{imp_comp}}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26" name="Google Shape;126;p15"/>
          <p:cNvSpPr txBox="1"/>
          <p:nvPr/>
        </p:nvSpPr>
        <p:spPr>
          <a:xfrm>
            <a:off x="1514460" y="1699611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{{var_lead_face}}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27" name="Google Shape;127;p15"/>
          <p:cNvSpPr txBox="1"/>
          <p:nvPr/>
        </p:nvSpPr>
        <p:spPr>
          <a:xfrm>
            <a:off x="3610313" y="1692832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{{var_inv_face}}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28" name="Google Shape;128;p15"/>
          <p:cNvSpPr txBox="1"/>
          <p:nvPr/>
        </p:nvSpPr>
        <p:spPr>
          <a:xfrm>
            <a:off x="4869064" y="1699588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{{var_imp}}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6852378" y="1450253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Taxa de Conversão</a:t>
            </a:r>
            <a:endParaRPr b="1"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30" name="Google Shape;130;p15"/>
          <p:cNvSpPr txBox="1"/>
          <p:nvPr/>
        </p:nvSpPr>
        <p:spPr>
          <a:xfrm>
            <a:off x="6952428" y="1727355"/>
            <a:ext cx="1309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{{lpi_face}}</a:t>
            </a:r>
            <a:endParaRPr b="1" sz="1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31" name="Google Shape;131;p15"/>
          <p:cNvSpPr txBox="1"/>
          <p:nvPr/>
        </p:nvSpPr>
        <p:spPr>
          <a:xfrm>
            <a:off x="6899923" y="2009429"/>
            <a:ext cx="14148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{{lpi_face_comp}}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b="1"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32" name="Google Shape;132;p15"/>
          <p:cNvSpPr txBox="1"/>
          <p:nvPr/>
        </p:nvSpPr>
        <p:spPr>
          <a:xfrm>
            <a:off x="6344450" y="1699600"/>
            <a:ext cx="80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{{var_cpl_face}}</a:t>
            </a:r>
            <a:endParaRPr b="1" sz="700">
              <a:solidFill>
                <a:srgbClr val="E06666"/>
              </a:solidFill>
            </a:endParaRPr>
          </a:p>
        </p:txBody>
      </p:sp>
      <p:sp>
        <p:nvSpPr>
          <p:cNvPr id="133" name="Google Shape;133;p15"/>
          <p:cNvSpPr txBox="1"/>
          <p:nvPr/>
        </p:nvSpPr>
        <p:spPr>
          <a:xfrm>
            <a:off x="7771631" y="1699591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{{var_lpi_face}}</a:t>
            </a:r>
            <a:endParaRPr b="1" sz="700">
              <a:solidFill>
                <a:srgbClr val="E06666"/>
              </a:solidFill>
            </a:endParaRPr>
          </a:p>
        </p:txBody>
      </p:sp>
      <p:sp>
        <p:nvSpPr>
          <p:cNvPr id="134" name="Google Shape;134;p15"/>
          <p:cNvSpPr txBox="1"/>
          <p:nvPr/>
        </p:nvSpPr>
        <p:spPr>
          <a:xfrm>
            <a:off x="3381900" y="2283413"/>
            <a:ext cx="23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Anúncios em Destaque</a:t>
            </a:r>
            <a:endParaRPr b="1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cxnSp>
        <p:nvCxnSpPr>
          <p:cNvPr id="135" name="Google Shape;135;p15"/>
          <p:cNvCxnSpPr/>
          <p:nvPr/>
        </p:nvCxnSpPr>
        <p:spPr>
          <a:xfrm>
            <a:off x="952500" y="2458763"/>
            <a:ext cx="2448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5"/>
          <p:cNvCxnSpPr/>
          <p:nvPr/>
        </p:nvCxnSpPr>
        <p:spPr>
          <a:xfrm>
            <a:off x="5743500" y="2446525"/>
            <a:ext cx="2448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img_adf1" id="137" name="Google Shape;137;p15" title="img_adf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3108699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2" id="138" name="Google Shape;138;p15" title="img_adf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3474412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3" id="139" name="Google Shape;139;p15" title="img_adf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3834412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4" id="140" name="Google Shape;140;p15" title="img_adf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4194412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5" id="141" name="Google Shape;141;p15" title="img_adf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4560112"/>
            <a:ext cx="360000" cy="3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5"/>
          <p:cNvSpPr txBox="1"/>
          <p:nvPr/>
        </p:nvSpPr>
        <p:spPr>
          <a:xfrm>
            <a:off x="652800" y="500096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Analisado: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{{periodo}}</a:t>
            </a:r>
            <a:endParaRPr sz="8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43" name="Google Shape;143;p15"/>
          <p:cNvSpPr txBox="1"/>
          <p:nvPr/>
        </p:nvSpPr>
        <p:spPr>
          <a:xfrm>
            <a:off x="652800" y="808600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Comparado: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{{periodo_comp}}</a:t>
            </a:r>
            <a:endParaRPr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